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626"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FF04"/>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58" autoAdjust="0"/>
    <p:restoredTop sz="62976" autoAdjust="0"/>
  </p:normalViewPr>
  <p:slideViewPr>
    <p:cSldViewPr snapToGrid="0" showGuides="1">
      <p:cViewPr varScale="1">
        <p:scale>
          <a:sx n="60" d="100"/>
          <a:sy n="60" d="100"/>
        </p:scale>
        <p:origin x="472" y="168"/>
      </p:cViewPr>
      <p:guideLst>
        <p:guide orient="horz" pos="888"/>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3/22/21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3/22/21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David Rogers from ORNL's National Center for Computational Sciences.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is available under a Creative Commons license.  It has been made possible by the collective support of many contributors and funding agencies.  Their strong interest in sustainable software comes from the accumulated experiences of a very large and hardworking scientific software development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4278628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schedule, software testing is divided up into two small talks.  Part one covers the context for creating a testing strategy, and part two provides guidelines and experiences from our teams.  Ideally, testing is one facet of the software design process.  So after we get our feet wet with simple testing ideas, we'll go to </a:t>
            </a:r>
            <a:r>
              <a:rPr lang="en-US" sz="1200" kern="1200" dirty="0" err="1">
                <a:solidFill>
                  <a:schemeClr val="tx1"/>
                </a:solidFill>
                <a:effectLst/>
                <a:latin typeface="+mn-lt"/>
                <a:ea typeface="+mn-ea"/>
                <a:cs typeface="+mn-cs"/>
              </a:rPr>
              <a:t>Anshu's</a:t>
            </a:r>
            <a:r>
              <a:rPr lang="en-US" sz="1200" kern="1200" dirty="0">
                <a:solidFill>
                  <a:schemeClr val="tx1"/>
                </a:solidFill>
                <a:effectLst/>
                <a:latin typeface="+mn-lt"/>
                <a:ea typeface="+mn-ea"/>
                <a:cs typeface="+mn-cs"/>
              </a:rPr>
              <a:t> talk on software design.  Then we'll present our experiences in designing a testing strategy for more complex projects.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t>
            </a:r>
            <a:r>
              <a:rPr lang="en-US" sz="1200" kern="1200" dirty="0" err="1">
                <a:solidFill>
                  <a:schemeClr val="tx1"/>
                </a:solidFill>
                <a:effectLst/>
                <a:latin typeface="+mn-lt"/>
                <a:ea typeface="+mn-ea"/>
                <a:cs typeface="+mn-cs"/>
              </a:rPr>
              <a:t>algorothms</a:t>
            </a:r>
            <a:r>
              <a:rPr lang="en-US" sz="1200" kern="1200" dirty="0">
                <a:solidFill>
                  <a:schemeClr val="tx1"/>
                </a:solidFill>
                <a:effectLst/>
                <a:latin typeface="+mn-lt"/>
                <a:ea typeface="+mn-ea"/>
                <a:cs typeface="+mn-cs"/>
              </a:rPr>
              <a:t> - as long as they have a good test suite to check their optimization work.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a:t>
            </a:r>
          </a:p>
          <a:p>
            <a:r>
              <a:rPr lang="en-US" sz="1200" kern="1200" dirty="0">
                <a:solidFill>
                  <a:schemeClr val="tx1"/>
                </a:solidFill>
                <a:effectLst/>
                <a:latin typeface="+mn-lt"/>
                <a:ea typeface="+mn-ea"/>
                <a:cs typeface="+mn-cs"/>
              </a:rPr>
              <a:t>your science domain is covered by the models and algorithms you have implemented.  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 program proves something like: "for all A following assumptions 'X', there is a B such that 'Y'."  A statement like that should hold for individual units of the program, as well as for combinations of those units.  Important conditions “Y” should include basic structure, as well as convergence, stability, and accuracy.  Tests at both the component level and at the systems level are needed.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644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985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 id="2147483959" r:id="rId12"/>
    <p:sldLayoutId id="2147483960" r:id="rId13"/>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creativecommons.org/licenses/by-sa/4.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xfrm>
            <a:off x="2794000" y="321733"/>
            <a:ext cx="8959468" cy="681158"/>
          </a:xfrm>
          <a:prstGeom prst="rect">
            <a:avLst/>
          </a:prstGeom>
          <a:noFill/>
          <a:ln>
            <a:noFill/>
          </a:ln>
        </p:spPr>
        <p:txBody>
          <a:bodyPr spcFirstLastPara="1" wrap="square" lIns="91425" tIns="45700" rIns="91425" bIns="45700" anchor="b" anchorCtr="0">
            <a:noAutofit/>
          </a:bodyPr>
          <a:lstStyle/>
          <a:p>
            <a:r>
              <a:rPr lang="en-US" dirty="0"/>
              <a:t>Software Testing</a:t>
            </a:r>
            <a:endParaRPr lang="en-US" sz="2800" dirty="0">
              <a:effectLst/>
            </a:endParaRPr>
          </a:p>
        </p:txBody>
      </p:sp>
      <p:sp>
        <p:nvSpPr>
          <p:cNvPr id="51" name="Google Shape;51;g60257ae959_0_0"/>
          <p:cNvSpPr txBox="1">
            <a:spLocks noGrp="1"/>
          </p:cNvSpPr>
          <p:nvPr>
            <p:ph type="subTitle" idx="1"/>
          </p:nvPr>
        </p:nvSpPr>
        <p:spPr>
          <a:xfrm>
            <a:off x="4736917" y="1998821"/>
            <a:ext cx="3539707" cy="2855400"/>
          </a:xfrm>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b="1" dirty="0">
                <a:solidFill>
                  <a:srgbClr val="000000"/>
                </a:solidFill>
              </a:rPr>
              <a:t>David M. Rogers</a:t>
            </a:r>
            <a:br>
              <a:rPr lang="en-US" dirty="0">
                <a:solidFill>
                  <a:srgbClr val="000000"/>
                </a:solidFill>
              </a:rPr>
            </a:br>
            <a:r>
              <a:rPr lang="en-US" sz="1800" dirty="0">
                <a:solidFill>
                  <a:srgbClr val="000000"/>
                </a:solidFill>
              </a:rPr>
              <a:t>Oak Ridge National Laboratory</a:t>
            </a:r>
          </a:p>
          <a:p>
            <a:pPr marL="0" lvl="0" indent="0" algn="l" rtl="0">
              <a:lnSpc>
                <a:spcPct val="90000"/>
              </a:lnSpc>
              <a:spcBef>
                <a:spcPts val="1400"/>
              </a:spcBef>
              <a:spcAft>
                <a:spcPts val="0"/>
              </a:spcAft>
              <a:buSzPts val="2000"/>
              <a:buNone/>
            </a:pPr>
            <a:r>
              <a:rPr lang="en-US" b="1" dirty="0">
                <a:solidFill>
                  <a:srgbClr val="000000"/>
                </a:solidFill>
              </a:rPr>
              <a:t>Rinku Gupta</a:t>
            </a:r>
            <a:br>
              <a:rPr lang="en-US" dirty="0">
                <a:solidFill>
                  <a:srgbClr val="000000"/>
                </a:solidFill>
              </a:rPr>
            </a:br>
            <a:r>
              <a:rPr lang="en-US" sz="1800" dirty="0">
                <a:solidFill>
                  <a:srgbClr val="000000"/>
                </a:solidFill>
              </a:rPr>
              <a:t>Sandia National Laboratories</a:t>
            </a:r>
          </a:p>
          <a:p>
            <a:pPr marL="0" indent="0">
              <a:buClr>
                <a:srgbClr val="000000"/>
              </a:buClr>
              <a:buSzPts val="2000"/>
            </a:pPr>
            <a:r>
              <a:rPr lang="en-US" b="1" dirty="0" err="1">
                <a:solidFill>
                  <a:srgbClr val="000000"/>
                </a:solidFill>
              </a:rPr>
              <a:t>Anshu</a:t>
            </a:r>
            <a:r>
              <a:rPr lang="en-US" b="1" dirty="0">
                <a:solidFill>
                  <a:srgbClr val="000000"/>
                </a:solidFill>
              </a:rPr>
              <a:t> Dubey</a:t>
            </a:r>
            <a:br>
              <a:rPr lang="en-US" dirty="0">
                <a:solidFill>
                  <a:srgbClr val="000000"/>
                </a:solidFill>
              </a:rPr>
            </a:br>
            <a:r>
              <a:rPr lang="en-US" sz="1800" dirty="0">
                <a:solidFill>
                  <a:srgbClr val="000000"/>
                </a:solidFill>
              </a:rPr>
              <a:t>Argonne National Laboratory</a:t>
            </a:r>
            <a:endParaRPr lang="en-US" sz="1800" dirty="0"/>
          </a:p>
          <a:p>
            <a:pPr marL="0" indent="0">
              <a:lnSpc>
                <a:spcPct val="100000"/>
              </a:lnSpc>
              <a:spcBef>
                <a:spcPts val="0"/>
              </a:spcBef>
              <a:buSzPts val="2000"/>
            </a:pPr>
            <a:endParaRPr lang="en-US" sz="1400" dirty="0"/>
          </a:p>
          <a:p>
            <a:pPr marL="0" indent="0">
              <a:lnSpc>
                <a:spcPct val="100000"/>
              </a:lnSpc>
              <a:spcBef>
                <a:spcPts val="0"/>
              </a:spcBef>
              <a:buSzPts val="2000"/>
            </a:pPr>
            <a:endParaRPr lang="en-US" sz="1400" dirty="0"/>
          </a:p>
          <a:p>
            <a:pPr marL="0" lvl="0" indent="0" algn="l" rtl="0">
              <a:lnSpc>
                <a:spcPct val="90000"/>
              </a:lnSpc>
              <a:spcBef>
                <a:spcPts val="1400"/>
              </a:spcBef>
              <a:spcAft>
                <a:spcPts val="0"/>
              </a:spcAft>
              <a:buSzPts val="2000"/>
              <a:buNone/>
            </a:pPr>
            <a:endParaRPr sz="1400" dirty="0"/>
          </a:p>
          <a:p>
            <a:pPr marL="0" lvl="0" indent="0" algn="l" rtl="0">
              <a:lnSpc>
                <a:spcPct val="90000"/>
              </a:lnSpc>
              <a:spcBef>
                <a:spcPts val="1400"/>
              </a:spcBef>
              <a:spcAft>
                <a:spcPts val="0"/>
              </a:spcAft>
              <a:buSzPts val="2000"/>
              <a:buNone/>
            </a:pPr>
            <a:endParaRPr dirty="0">
              <a:solidFill>
                <a:srgbClr val="000000"/>
              </a:solidFill>
            </a:endParaRPr>
          </a:p>
          <a:p>
            <a:pPr marL="0" lvl="0" indent="0" algn="l" rtl="0">
              <a:lnSpc>
                <a:spcPct val="90000"/>
              </a:lnSpc>
              <a:spcBef>
                <a:spcPts val="1400"/>
              </a:spcBef>
              <a:spcAft>
                <a:spcPts val="0"/>
              </a:spcAft>
              <a:buSzPts val="2000"/>
              <a:buNone/>
            </a:pPr>
            <a:endParaRPr sz="2000" dirty="0"/>
          </a:p>
        </p:txBody>
      </p:sp>
      <p:pic>
        <p:nvPicPr>
          <p:cNvPr id="52" name="Google Shape;52;g60257ae959_0_0" descr="Screen Shot 2017-01-21 at 6.45.35 PM.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2145" y="3426521"/>
            <a:ext cx="2113897" cy="925739"/>
          </a:xfrm>
          <a:prstGeom prst="rect">
            <a:avLst/>
          </a:prstGeom>
          <a:noFill/>
          <a:ln>
            <a:noFill/>
          </a:ln>
        </p:spPr>
      </p:pic>
      <p:sp>
        <p:nvSpPr>
          <p:cNvPr id="53" name="Google Shape;53;g60257ae959_0_0"/>
          <p:cNvSpPr/>
          <p:nvPr/>
        </p:nvSpPr>
        <p:spPr>
          <a:xfrm>
            <a:off x="355673" y="4300501"/>
            <a:ext cx="21885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chemeClr val="dk1"/>
                </a:solidFill>
                <a:latin typeface="Arial"/>
                <a:ea typeface="Arial"/>
                <a:cs typeface="Arial"/>
                <a:sym typeface="Arial"/>
              </a:rPr>
              <a:t>So your code will see the future.</a:t>
            </a:r>
            <a:endParaRPr sz="1100" b="0" i="0" u="none" strike="noStrike" cap="none">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709005C6-1BDE-F146-9F42-E198F694286B}"/>
              </a:ext>
            </a:extLst>
          </p:cNvPr>
          <p:cNvSpPr/>
          <p:nvPr/>
        </p:nvSpPr>
        <p:spPr>
          <a:xfrm>
            <a:off x="7384026" y="5657306"/>
            <a:ext cx="6092825" cy="646331"/>
          </a:xfrm>
          <a:prstGeom prst="rect">
            <a:avLst/>
          </a:prstGeom>
        </p:spPr>
        <p:txBody>
          <a:bodyPr>
            <a:spAutoFit/>
          </a:bodyPr>
          <a:lstStyle/>
          <a:p>
            <a:pPr>
              <a:spcBef>
                <a:spcPts val="2400"/>
              </a:spcBef>
            </a:pPr>
            <a:r>
              <a:rPr lang="en-US" b="1" dirty="0"/>
              <a:t>NCAR ISS Tutorial, March 2021</a:t>
            </a:r>
            <a:br>
              <a:rPr lang="en-US" dirty="0"/>
            </a:br>
            <a:endParaRPr lang="en-US" dirty="0"/>
          </a:p>
        </p:txBody>
      </p:sp>
      <p:pic>
        <p:nvPicPr>
          <p:cNvPr id="9" name="Picture 2" descr="https://licensebuttons.net/l/by/4.0/88x31.png">
            <a:extLst>
              <a:ext uri="{FF2B5EF4-FFF2-40B4-BE49-F238E27FC236}">
                <a16:creationId xmlns:a16="http://schemas.microsoft.com/office/drawing/2014/main" id="{9EF2A123-D28C-824A-BEBF-A25789AF9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74FEEBB-913E-E14E-92DD-B9E587FE25B1}"/>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advTm="68702"/>
    </mc:Choice>
    <mc:Fallback xmlns="">
      <p:transition advTm="68702"/>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mc:AlternateContent xmlns:mc="http://schemas.openxmlformats.org/markup-compatibility/2006" xmlns:p14="http://schemas.microsoft.com/office/powerpoint/2010/main">
    <mc:Choice Requires="p14">
      <p:transition spd="slow" p14:dur="2000" advTm="73365"/>
    </mc:Choice>
    <mc:Fallback xmlns="">
      <p:transition spd="slow" advTm="7336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mc:AlternateContent xmlns:mc="http://schemas.openxmlformats.org/markup-compatibility/2006" xmlns:p14="http://schemas.microsoft.com/office/powerpoint/2010/main">
    <mc:Choice Requires="p14">
      <p:transition spd="slow" p14:dur="2000" advTm="21487"/>
    </mc:Choice>
    <mc:Fallback xmlns="">
      <p:transition spd="slow" advTm="2148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Requested citation for the overall tutorial: David E. Bernholdt, Anshu Dubey, David M. Rogers, Rinku K. Gupta, Better Scientific Software tutorial, in ISS ‘21: 2021. DOI: (</a:t>
            </a:r>
            <a:r>
              <a:rPr lang="en-US" sz="1600" b="1" dirty="0" err="1"/>
              <a:t>tbd</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Patricia A. Grubel,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3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1173892" y="1737360"/>
            <a:ext cx="10561677" cy="4601656"/>
          </a:xfrm>
        </p:spPr>
        <p:txBody>
          <a:bodyPr/>
          <a:lstStyle/>
          <a:p>
            <a:r>
              <a:rPr lang="en-US" dirty="0"/>
              <a:t>Development context for testing</a:t>
            </a:r>
          </a:p>
          <a:p>
            <a:r>
              <a:rPr lang="en-US" dirty="0"/>
              <a:t>Challenges</a:t>
            </a:r>
          </a:p>
          <a:p>
            <a:r>
              <a:rPr lang="en-US" dirty="0"/>
              <a:t>Toy Example</a:t>
            </a:r>
          </a:p>
          <a:p>
            <a:endParaRPr lang="en-US" sz="1200" dirty="0"/>
          </a:p>
          <a:p>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3095" y="1280160"/>
            <a:ext cx="3553997"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Part 1</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3095" y="3429000"/>
            <a:ext cx="3553997"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Part 2</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Your code is capable of handling your target science cases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7" y="3647661"/>
            <a:ext cx="9415241"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Tree>
    <p:extLst>
      <p:ext uri="{BB962C8B-B14F-4D97-AF65-F5344CB8AC3E}">
        <p14:creationId xmlns:p14="http://schemas.microsoft.com/office/powerpoint/2010/main" val="3162092533"/>
      </p:ext>
    </p:extLst>
  </p:cSld>
  <p:clrMapOvr>
    <a:masterClrMapping/>
  </p:clrMapOvr>
  <mc:AlternateContent xmlns:mc="http://schemas.openxmlformats.org/markup-compatibility/2006" xmlns:p14="http://schemas.microsoft.com/office/powerpoint/2010/main">
    <mc:Choice Requires="p14">
      <p:transition spd="slow" p14:dur="2000" advTm="113268"/>
    </mc:Choice>
    <mc:Fallback xmlns="">
      <p:transition spd="slow" advTm="11326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mc:AlternateContent xmlns:mc="http://schemas.openxmlformats.org/markup-compatibility/2006" xmlns:p14="http://schemas.microsoft.com/office/powerpoint/2010/main">
    <mc:Choice Requires="p14">
      <p:transition spd="slow" p14:dur="2000" advTm="129509"/>
    </mc:Choice>
    <mc:Fallback xmlns="">
      <p:transition spd="slow" advTm="129509"/>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9637</TotalTime>
  <Words>3249</Words>
  <Application>Microsoft Macintosh PowerPoint</Application>
  <PresentationFormat>Custom</PresentationFormat>
  <Paragraphs>246</Paragraphs>
  <Slides>17</Slides>
  <Notes>16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415</cp:revision>
  <cp:lastPrinted>2017-11-02T18:35:01Z</cp:lastPrinted>
  <dcterms:created xsi:type="dcterms:W3CDTF">2018-11-06T17:28:56Z</dcterms:created>
  <dcterms:modified xsi:type="dcterms:W3CDTF">2021-03-22T20:21:42Z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